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AAFE620-347E-4FE3-A040-16CC23334F7D}">
  <a:tblStyle styleId="{9AAFE620-347E-4FE3-A040-16CC23334F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87736b61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87736b6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e941a395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e941a39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10" Type="http://schemas.openxmlformats.org/officeDocument/2006/relationships/hyperlink" Target="https://docs.google.com/presentation/d/18Ev5B_52w2C7kmjznsRAmwFHV7NrNekxIoYjhW8skkw/view" TargetMode="External"/><Relationship Id="rId9" Type="http://schemas.openxmlformats.org/officeDocument/2006/relationships/hyperlink" Target="https://docs.google.com/presentation/d/1axvQVv9bCZs6nMJ2oZ9-XBfO3T74ZCBlLebkknP09VY/view" TargetMode="External"/><Relationship Id="rId5" Type="http://schemas.openxmlformats.org/officeDocument/2006/relationships/hyperlink" Target="https://docs.google.com/presentation/d/18Ev5B_52w2C7kmjznsRAmwFHV7NrNekxIoYjhW8skkw/view" TargetMode="External"/><Relationship Id="rId6" Type="http://schemas.openxmlformats.org/officeDocument/2006/relationships/hyperlink" Target="https://docs.google.com/presentation/d/1PiQMD3TFkzuK_S4yFIljEFEWEWDKBL9kDnclec3kooE/view" TargetMode="External"/><Relationship Id="rId7" Type="http://schemas.openxmlformats.org/officeDocument/2006/relationships/hyperlink" Target="https://docs.google.com/presentation/d/1Z_sww00WQfrkt76ohnBVRcTeEv7paANZu9Oum3yQZPg/view" TargetMode="External"/><Relationship Id="rId8" Type="http://schemas.openxmlformats.org/officeDocument/2006/relationships/hyperlink" Target="https://docs.google.com/presentation/d/1Ri56xNacipC2PutkVYJuaLgs-DiBThZ6TeRM7MyZlK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youtube.com/watch?v=xZ9IB3jb1u4&amp;list=PLZGZzkt0Jof-COQABgpA7GHCL92EPvM63&amp;index=48" TargetMode="External"/><Relationship Id="rId6" Type="http://schemas.openxmlformats.org/officeDocument/2006/relationships/hyperlink" Target="https://app.thinkingnation.org/helpdesk" TargetMode="External"/><Relationship Id="rId7" Type="http://schemas.openxmlformats.org/officeDocument/2006/relationships/hyperlink" Target="https://youtu.be/mZ-t18fHm8M?feature=shared" TargetMode="External"/><Relationship Id="rId8" Type="http://schemas.openxmlformats.org/officeDocument/2006/relationships/hyperlink" Target="https://docs.google.com/presentation/d/1PiQMD3TFkzuK_S4yFIljEFEWEWDKBL9kDnclec3kooE/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docs.google.com/presentation/d/1Z_sww00WQfrkt76ohnBVRcTeEv7paANZu9Oum3yQZPg/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{9AAFE620-347E-4FE3-A040-16CC23334F7D}</a:tableStyleId>
              </a:tblPr>
              <a:tblGrid>
                <a:gridCol w="1633350"/>
                <a:gridCol w="4045800"/>
                <a:gridCol w="3669725"/>
              </a:tblGrid>
              <a:tr h="2176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Learning Through Reflection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08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can reflection and revision improve the clarity and effectiveness of a historical argument?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134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269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Essay Reflection Graphic Organizer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747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Reflection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If you haven’t spent much time on a growth mindset in class, it is highly </a:t>
                      </a:r>
                      <a:r>
                        <a:rPr lang="en" sz="1000">
                          <a:solidFill>
                            <a:schemeClr val="dk1"/>
                          </a:solidFill>
                          <a:latin typeface="Inter"/>
                          <a:ea typeface="Inter"/>
                          <a:cs typeface="Inter"/>
                          <a:sym typeface="Inter"/>
                        </a:rPr>
                        <a:t>recommended</a:t>
                      </a:r>
                      <a:r>
                        <a:rPr lang="en" sz="1000">
                          <a:solidFill>
                            <a:schemeClr val="dk1"/>
                          </a:solidFill>
                          <a:latin typeface="Inter"/>
                          <a:ea typeface="Inter"/>
                          <a:cs typeface="Inter"/>
                          <a:sym typeface="Inter"/>
                        </a:rPr>
                        <a:t> to do the “Video Reflection” Do First option to prepare students for the work of reflecting and revising.</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269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{9AAFE620-347E-4FE3-A040-16CC23334F7D}</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support classwide growth and reflection, take time to review the collective data on the Freedom in American History Curated Research Paper. For guidance on accessing the report, </a:t>
                      </a:r>
                      <a:r>
                        <a:rPr lang="en" sz="1200" u="sng">
                          <a:solidFill>
                            <a:schemeClr val="accent5"/>
                          </a:solidFill>
                          <a:latin typeface="Inter"/>
                          <a:ea typeface="Inter"/>
                          <a:cs typeface="Inter"/>
                          <a:sym typeface="Inter"/>
                          <a:hlinkClick r:id="rId5">
                            <a:extLst>
                              <a:ext uri="{A12FA001-AC4F-418D-AE19-62706E023703}">
                                <ahyp:hlinkClr val="tx"/>
                              </a:ext>
                            </a:extLst>
                          </a:hlinkClick>
                        </a:rPr>
                        <a:t>view this video</a:t>
                      </a:r>
                      <a:r>
                        <a:rPr lang="en" sz="1200">
                          <a:solidFill>
                            <a:schemeClr val="dk1"/>
                          </a:solidFill>
                          <a:latin typeface="Inter"/>
                          <a:ea typeface="Inter"/>
                          <a:cs typeface="Inter"/>
                          <a:sym typeface="Inter"/>
                        </a:rPr>
                        <a:t> in the Best Practice Repository. Be sure to set clear expectations for student behavior to ensure that scores are not perceived as humorous or used to shame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For support related to the platform, submit a </a:t>
                      </a:r>
                      <a:r>
                        <a:rPr lang="en" sz="1000" u="sng">
                          <a:solidFill>
                            <a:schemeClr val="hlink"/>
                          </a:solidFill>
                          <a:latin typeface="Inter"/>
                          <a:ea typeface="Inter"/>
                          <a:cs typeface="Inter"/>
                          <a:sym typeface="Inter"/>
                          <a:hlinkClick r:id="rId6"/>
                        </a:rPr>
                        <a:t>helpdesk ticket here</a:t>
                      </a:r>
                      <a:r>
                        <a:rPr lang="en" sz="1000">
                          <a:solidFill>
                            <a:schemeClr val="dk1"/>
                          </a:solidFill>
                          <a:latin typeface="Inter"/>
                          <a:ea typeface="Inter"/>
                          <a:cs typeface="Inter"/>
                          <a:sym typeface="Inter"/>
                        </a:rPr>
                        <a:t> or send an email to: help@thinkingnation.org.</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the tone and establish a respective and growth-oriented environment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Open class data report on the Thinking Nation platform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Identify trends, common strengths, and areas for growth</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For large trends, consider providing quick feedback on </a:t>
                      </a:r>
                      <a:r>
                        <a:rPr i="1" lang="en" sz="1200">
                          <a:latin typeface="Inter"/>
                          <a:ea typeface="Inter"/>
                          <a:cs typeface="Inter"/>
                          <a:sym typeface="Inter"/>
                        </a:rPr>
                        <a:t>how </a:t>
                      </a:r>
                      <a:r>
                        <a:rPr lang="en" sz="1200">
                          <a:latin typeface="Inter"/>
                          <a:ea typeface="Inter"/>
                          <a:cs typeface="Inter"/>
                          <a:sym typeface="Inter"/>
                        </a:rPr>
                        <a:t>to make improvements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Engage respectively by actively listening and avoiding negative reactions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Think critically about what the data says about collective writing skills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Be ready to apply class takeaways to individual work</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shift to reflecting on their individual data report. To help students find their individual report, </a:t>
                      </a:r>
                      <a:r>
                        <a:rPr lang="en" sz="1200" u="sng">
                          <a:solidFill>
                            <a:schemeClr val="hlink"/>
                          </a:solidFill>
                          <a:latin typeface="Inter"/>
                          <a:ea typeface="Inter"/>
                          <a:cs typeface="Inter"/>
                          <a:sym typeface="Inter"/>
                          <a:hlinkClick r:id="rId7"/>
                        </a:rPr>
                        <a:t>view this video</a:t>
                      </a:r>
                      <a:r>
                        <a:rPr lang="en" sz="1200">
                          <a:solidFill>
                            <a:schemeClr val="dk1"/>
                          </a:solidFill>
                          <a:latin typeface="Inter"/>
                          <a:ea typeface="Inter"/>
                          <a:cs typeface="Inter"/>
                          <a:sym typeface="Inter"/>
                        </a:rPr>
                        <a:t> in the Best Practice Repository. Students should view their scores and their feedback. As they do this, they will fill out the Essay Reflection Graphic Organizer.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a:t>
                      </a:r>
                      <a:r>
                        <a:rPr lang="en" sz="1200" u="sng">
                          <a:solidFill>
                            <a:schemeClr val="hlink"/>
                          </a:solidFill>
                          <a:latin typeface="Inter"/>
                          <a:ea typeface="Inter"/>
                          <a:cs typeface="Inter"/>
                          <a:sym typeface="Inter"/>
                          <a:hlinkClick r:id="rId8"/>
                        </a:rPr>
                        <a:t>Essay Reflection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a:t>
                      </a:r>
                      <a:r>
                        <a:rPr lang="en" sz="1200">
                          <a:solidFill>
                            <a:schemeClr val="dk1"/>
                          </a:solidFill>
                          <a:latin typeface="Inter"/>
                          <a:ea typeface="Inter"/>
                          <a:cs typeface="Inter"/>
                          <a:sym typeface="Inter"/>
                        </a:rPr>
                        <a:t>digital</a:t>
                      </a:r>
                      <a:r>
                        <a:rPr lang="en" sz="1200">
                          <a:solidFill>
                            <a:schemeClr val="dk1"/>
                          </a:solidFill>
                          <a:latin typeface="Inter"/>
                          <a:ea typeface="Inter"/>
                          <a:cs typeface="Inter"/>
                          <a:sym typeface="Inter"/>
                        </a:rPr>
                        <a:t>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to students on how to access their individual report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reflection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Access individual data report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View </a:t>
                      </a:r>
                      <a:r>
                        <a:rPr lang="en" sz="1200">
                          <a:latin typeface="Inter"/>
                          <a:ea typeface="Inter"/>
                          <a:cs typeface="Inter"/>
                          <a:sym typeface="Inter"/>
                        </a:rPr>
                        <a:t>specific</a:t>
                      </a:r>
                      <a:r>
                        <a:rPr lang="en" sz="1200">
                          <a:latin typeface="Inter"/>
                          <a:ea typeface="Inter"/>
                          <a:cs typeface="Inter"/>
                          <a:sym typeface="Inter"/>
                        </a:rPr>
                        <a:t> </a:t>
                      </a:r>
                      <a:r>
                        <a:rPr lang="en" sz="1200">
                          <a:latin typeface="Inter"/>
                          <a:ea typeface="Inter"/>
                          <a:cs typeface="Inter"/>
                          <a:sym typeface="Inter"/>
                        </a:rPr>
                        <a:t>scores and feedback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Essay Reflection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The Civil War (1861-1865):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{9AAFE620-347E-4FE3-A040-16CC23334F7D}</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their Essay Reflection Graphic Organizer and individual data report to make revisions and resubmit their essay. Use the Graphic Organizer as a “ticket” to allow students to begin the revision process. Check off/stamp their graphic organizer when completed and then “un-submit” their essay on the platform. This will allow students to revise and resubmit. At this point, the individual score report is no longer available for you or your students to view. If you’d like them to have it while revising and resubmitting, make sure to have them save it in another location.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Unsubmitting the essay is done by hovering over the student’s individual score and clicking the “un-submit” button within the pop up. You will then see the student score disappear and be replaced by a clock icon. This allows the student to complete the resubmission. On the student side of the platform, the essay is then moved from the “Submitted Assignments” column to the “Current Assignments” or “Late Assignments” column depending on if the due date has passed or not.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If you’d like to see the changes and improvements by students, be sure to take a screenshot or download the original classwide data report and student scores.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Save original classwide data and student scores by downloading to taking a screenshot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get their Essay Reflection Graphic Organizer “stamped” by you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Un-submit individual scores as graphic organizers are completed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make revisions and resubmit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Get Graphic Organizer </a:t>
                      </a:r>
                      <a:r>
                        <a:rPr lang="en" sz="1200">
                          <a:latin typeface="Inter"/>
                          <a:ea typeface="Inter"/>
                          <a:cs typeface="Inter"/>
                          <a:sym typeface="Inter"/>
                        </a:rPr>
                        <a:t>stamped</a:t>
                      </a:r>
                      <a:r>
                        <a:rPr lang="en" sz="1200">
                          <a:latin typeface="Inter"/>
                          <a:ea typeface="Inter"/>
                          <a:cs typeface="Inter"/>
                          <a:sym typeface="Inter"/>
                        </a:rPr>
                        <a:t> by teacher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Revise and resubmit essay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with a Quickwrite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Have students review the new feedback from their essay resubmission, then answer the supporting question for the lesson. Within their sentences, they will need to include five vocabulary terms and/or components.</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582125"/>
          <a:ext cx="3000000" cy="3000000"/>
        </p:xfrm>
        <a:graphic>
          <a:graphicData uri="http://schemas.openxmlformats.org/drawingml/2006/table">
            <a:tbl>
              <a:tblPr>
                <a:noFill/>
                <a:tableStyleId>{9AAFE620-347E-4FE3-A040-16CC23334F7D}</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7.40 Evaluate the reasons for the creation of the Bill of Rights, and determine the extent to which the fundamental liberties ensured by the Bill of Rights were equitably and fairly applied to people within the United States.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7.58 Evaluate the growth and international context of the Abolitionist movement, including the effectiveness of various tactics and leaders by analyzing primary and secondary sources –– including the perspectives of abolitionists such as Sojourner Truth, Harriet Tubman, Elizabeth Freeman, Henry Highland Garnet and Frederick Douglass.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7.61 Compare gender rights and roles in different geographic regions and communities within the United States, and evaluate the goals and tactics of the women’s suffrage movement.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7.71 Evaluate the impact of the 13th, 14th and 15th Amendments on the lived experiences of Black Americans, including the extent to which each amendment expanded freedom and constitutional protections for Black Americans.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